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6" r:id="rId11"/>
    <p:sldId id="263" r:id="rId12"/>
    <p:sldId id="264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-7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674B-6DF2-415F-9B7D-6D5600BA236D}" type="datetimeFigureOut">
              <a:rPr lang="en-GB" smtClean="0"/>
              <a:pPr/>
              <a:t>03/01/2015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6DEFD-68DD-4030-833B-7B6713AC0E1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674B-6DF2-415F-9B7D-6D5600BA236D}" type="datetimeFigureOut">
              <a:rPr lang="en-GB" smtClean="0"/>
              <a:pPr/>
              <a:t>03/01/2015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6DEFD-68DD-4030-833B-7B6713AC0E1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674B-6DF2-415F-9B7D-6D5600BA236D}" type="datetimeFigureOut">
              <a:rPr lang="en-GB" smtClean="0"/>
              <a:pPr/>
              <a:t>03/01/2015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6DEFD-68DD-4030-833B-7B6713AC0E1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180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60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674B-6DF2-415F-9B7D-6D5600BA236D}" type="datetimeFigureOut">
              <a:rPr lang="en-GB" smtClean="0"/>
              <a:pPr/>
              <a:t>03/01/2015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6DEFD-68DD-4030-833B-7B6713AC0E1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674B-6DF2-415F-9B7D-6D5600BA236D}" type="datetimeFigureOut">
              <a:rPr lang="en-GB" smtClean="0"/>
              <a:pPr/>
              <a:t>03/01/2015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6DEFD-68DD-4030-833B-7B6713AC0E1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674B-6DF2-415F-9B7D-6D5600BA236D}" type="datetimeFigureOut">
              <a:rPr lang="en-GB" smtClean="0"/>
              <a:pPr/>
              <a:t>03/01/2015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6DEFD-68DD-4030-833B-7B6713AC0E1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674B-6DF2-415F-9B7D-6D5600BA236D}" type="datetimeFigureOut">
              <a:rPr lang="en-GB" smtClean="0"/>
              <a:pPr/>
              <a:t>03/01/2015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6DEFD-68DD-4030-833B-7B6713AC0E1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674B-6DF2-415F-9B7D-6D5600BA236D}" type="datetimeFigureOut">
              <a:rPr lang="en-GB" smtClean="0"/>
              <a:pPr/>
              <a:t>03/01/2015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6DEFD-68DD-4030-833B-7B6713AC0E1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674B-6DF2-415F-9B7D-6D5600BA236D}" type="datetimeFigureOut">
              <a:rPr lang="en-GB" smtClean="0"/>
              <a:pPr/>
              <a:t>03/01/2015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6DEFD-68DD-4030-833B-7B6713AC0E1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674B-6DF2-415F-9B7D-6D5600BA236D}" type="datetimeFigureOut">
              <a:rPr lang="en-GB" smtClean="0"/>
              <a:pPr/>
              <a:t>03/01/2015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6DEFD-68DD-4030-833B-7B6713AC0E1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674B-6DF2-415F-9B7D-6D5600BA236D}" type="datetimeFigureOut">
              <a:rPr lang="en-GB" smtClean="0"/>
              <a:pPr/>
              <a:t>03/01/2015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6DEFD-68DD-4030-833B-7B6713AC0E1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052736"/>
            <a:ext cx="8496944" cy="5616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00066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Ø"/>
        <a:defRPr sz="2400" b="1" kern="1200">
          <a:solidFill>
            <a:srgbClr val="000066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b="1" kern="1200">
          <a:solidFill>
            <a:srgbClr val="000066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b="1" kern="1200">
          <a:solidFill>
            <a:srgbClr val="000066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080120"/>
          </a:xfrm>
        </p:spPr>
        <p:txBody>
          <a:bodyPr/>
          <a:lstStyle/>
          <a:p>
            <a:r>
              <a:rPr lang="en-GB" smtClean="0"/>
              <a:t>Ancient Woodlands	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293096"/>
            <a:ext cx="6400800" cy="1752600"/>
          </a:xfrm>
        </p:spPr>
        <p:txBody>
          <a:bodyPr/>
          <a:lstStyle/>
          <a:p>
            <a:r>
              <a:rPr lang="en-GB" smtClean="0">
                <a:solidFill>
                  <a:srgbClr val="000066"/>
                </a:solidFill>
              </a:rPr>
              <a:t>Ancient Wodlands in the Chilterns</a:t>
            </a:r>
            <a:br>
              <a:rPr lang="en-GB" smtClean="0">
                <a:solidFill>
                  <a:srgbClr val="000066"/>
                </a:solidFill>
              </a:rPr>
            </a:br>
            <a:r>
              <a:rPr lang="en-GB" smtClean="0">
                <a:solidFill>
                  <a:srgbClr val="000066"/>
                </a:solidFill>
              </a:rPr>
              <a:t>Area of Outstanding Natural Beauty</a:t>
            </a:r>
            <a:br>
              <a:rPr lang="en-GB" smtClean="0">
                <a:solidFill>
                  <a:srgbClr val="000066"/>
                </a:solidFill>
              </a:rPr>
            </a:br>
            <a:r>
              <a:rPr lang="en-GB" smtClean="0">
                <a:solidFill>
                  <a:srgbClr val="000066"/>
                </a:solidFill>
              </a:rPr>
              <a:t>threatened by the construction of</a:t>
            </a:r>
            <a:br>
              <a:rPr lang="en-GB" smtClean="0">
                <a:solidFill>
                  <a:srgbClr val="000066"/>
                </a:solidFill>
              </a:rPr>
            </a:br>
            <a:r>
              <a:rPr lang="en-GB" smtClean="0">
                <a:solidFill>
                  <a:srgbClr val="000066"/>
                </a:solidFill>
              </a:rPr>
              <a:t>the HS2 rail link</a:t>
            </a:r>
            <a:endParaRPr lang="en-GB">
              <a:solidFill>
                <a:srgbClr val="000066"/>
              </a:solidFill>
            </a:endParaRPr>
          </a:p>
        </p:txBody>
      </p:sp>
      <p:pic>
        <p:nvPicPr>
          <p:cNvPr id="4" name="Picture 3" descr="FallenTr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060848"/>
            <a:ext cx="6371679" cy="17356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Jenkins’ and Havenfield Woods</a:t>
            </a:r>
            <a:endParaRPr lang="en-GB"/>
          </a:p>
        </p:txBody>
      </p:sp>
      <p:pic>
        <p:nvPicPr>
          <p:cNvPr id="4" name="Content Placeholder 3" descr="Havn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20072" y="1052736"/>
            <a:ext cx="3188926" cy="5400600"/>
          </a:xfrm>
        </p:spPr>
      </p:pic>
      <p:pic>
        <p:nvPicPr>
          <p:cNvPr id="5" name="Picture 4" descr="Jenk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052736"/>
            <a:ext cx="4513436" cy="31136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4581128"/>
            <a:ext cx="447430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/>
              </a:rPr>
              <a:t>  </a:t>
            </a:r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Footpath through Jenkins’ Wood, which</a:t>
            </a:r>
          </a:p>
          <a:p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will emerge at the South Heath Tunnel</a:t>
            </a:r>
            <a:b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Portal</a:t>
            </a:r>
          </a:p>
          <a:p>
            <a:endParaRPr lang="en-GB" sz="1400" b="1" smtClean="0">
              <a:solidFill>
                <a:srgbClr val="0000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Holly in Havenfield Wood    </a:t>
            </a:r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/>
              </a:rPr>
              <a:t></a:t>
            </a:r>
            <a:endParaRPr lang="en-GB" sz="1400" b="1" smtClean="0">
              <a:solidFill>
                <a:srgbClr val="0000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Jones’ Hill Wood</a:t>
            </a:r>
            <a:endParaRPr lang="en-GB"/>
          </a:p>
        </p:txBody>
      </p:sp>
      <p:pic>
        <p:nvPicPr>
          <p:cNvPr id="3" name="Picture 2" descr="JonesHill_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47362" y="980728"/>
            <a:ext cx="4415669" cy="4176463"/>
          </a:xfrm>
          <a:prstGeom prst="rect">
            <a:avLst/>
          </a:prstGeom>
        </p:spPr>
      </p:pic>
      <p:pic>
        <p:nvPicPr>
          <p:cNvPr id="4" name="Picture 3" descr="JH_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9" y="980729"/>
            <a:ext cx="4032447" cy="42013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5445224"/>
            <a:ext cx="82862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CFA10, 7.4.41: </a:t>
            </a:r>
            <a:b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Anticipated significant residual ecological effects during construction are:</a:t>
            </a:r>
          </a:p>
          <a:p>
            <a:pPr>
              <a:buFont typeface="Wingdings" pitchFamily="2" charset="2"/>
              <a:buChar char="Ø"/>
            </a:pPr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the permanent loss of approximately 1ha of ancient woodland from Jones' Hill</a:t>
            </a:r>
            <a:b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wood, which is irreplaceable;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Jones’ Hill Wood</a:t>
            </a:r>
            <a:endParaRPr lang="en-GB"/>
          </a:p>
        </p:txBody>
      </p:sp>
      <p:pic>
        <p:nvPicPr>
          <p:cNvPr id="3" name="Picture 2" descr="JH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908720"/>
            <a:ext cx="4464496" cy="4080771"/>
          </a:xfrm>
          <a:prstGeom prst="rect">
            <a:avLst/>
          </a:prstGeom>
        </p:spPr>
      </p:pic>
      <p:pic>
        <p:nvPicPr>
          <p:cNvPr id="4" name="Picture 3" descr="JH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1906" y="908720"/>
            <a:ext cx="3502232" cy="55446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5373216"/>
            <a:ext cx="458971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Construction will destroy 50% of the wood;</a:t>
            </a:r>
            <a:b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Operation will destroy the tranquility of the</a:t>
            </a:r>
            <a:b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remainder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Grim’s Ditch</a:t>
            </a:r>
            <a:endParaRPr lang="en-GB"/>
          </a:p>
        </p:txBody>
      </p:sp>
      <p:pic>
        <p:nvPicPr>
          <p:cNvPr id="3" name="Picture 2" descr="Grims_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1052736"/>
            <a:ext cx="2804160" cy="3550920"/>
          </a:xfrm>
          <a:prstGeom prst="rect">
            <a:avLst/>
          </a:prstGeom>
        </p:spPr>
      </p:pic>
      <p:pic>
        <p:nvPicPr>
          <p:cNvPr id="4" name="Picture 3" descr="Grims_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052736"/>
            <a:ext cx="5070839" cy="52565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87202" y="4581128"/>
            <a:ext cx="371928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“a change such that the value of the</a:t>
            </a:r>
          </a:p>
          <a:p>
            <a:r>
              <a:rPr lang="en-GB" sz="12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asset is totally altered and the setting </a:t>
            </a:r>
            <a:br>
              <a:rPr lang="en-GB" sz="12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12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comprehensively changed reducing the </a:t>
            </a:r>
            <a:br>
              <a:rPr lang="en-GB" sz="12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12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ability to understand and appreciate the </a:t>
            </a:r>
            <a:br>
              <a:rPr lang="en-GB" sz="12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12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resource in its historical context … “</a:t>
            </a:r>
          </a:p>
          <a:p>
            <a:r>
              <a:rPr lang="en-GB" sz="12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GB" sz="12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… a high adverse impact and a </a:t>
            </a:r>
            <a:b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major adverse effect.</a:t>
            </a:r>
            <a:endParaRPr lang="en-GB" sz="1200" b="1" smtClean="0">
              <a:solidFill>
                <a:srgbClr val="0000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Grim’s Ditch</a:t>
            </a:r>
            <a:endParaRPr lang="en-GB"/>
          </a:p>
        </p:txBody>
      </p:sp>
      <p:pic>
        <p:nvPicPr>
          <p:cNvPr id="3" name="Picture 2" descr="Grims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268760"/>
            <a:ext cx="3535718" cy="4896544"/>
          </a:xfrm>
          <a:prstGeom prst="rect">
            <a:avLst/>
          </a:prstGeom>
        </p:spPr>
      </p:pic>
      <p:pic>
        <p:nvPicPr>
          <p:cNvPr id="4" name="Picture 3" descr="Grims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268760"/>
            <a:ext cx="4752528" cy="24529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4005064"/>
            <a:ext cx="52565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CFA10 6.4.18: Disturbance of known and potential </a:t>
            </a:r>
            <a:b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archaeological remains of high value will occur at</a:t>
            </a:r>
          </a:p>
          <a:p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Grim's Ditch scheduled monument …</a:t>
            </a:r>
          </a:p>
          <a:p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Construction works for the cutting will require the</a:t>
            </a:r>
          </a:p>
          <a:p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removal of an approximately 150m length of the </a:t>
            </a:r>
          </a:p>
          <a:p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monument and the sustainable placement site at </a:t>
            </a:r>
          </a:p>
          <a:p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north-eastern end of the asset will also impinge on it.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Contents</a:t>
            </a:r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195736" y="1700808"/>
            <a:ext cx="510428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Vn 1.0  3-Jan-2015</a:t>
            </a:r>
          </a:p>
          <a:p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</a:p>
          <a:p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GB" sz="1400" b="1" u="sng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Slide</a:t>
            </a:r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GB" sz="1400" b="1" u="sng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Subject</a:t>
            </a:r>
          </a:p>
          <a:p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3	Where are they</a:t>
            </a:r>
          </a:p>
          <a:p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4	Mantles &amp; Farthings Wood</a:t>
            </a:r>
          </a:p>
          <a:p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5	Mantles Wood</a:t>
            </a:r>
          </a:p>
          <a:p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6	Farthings Wood</a:t>
            </a:r>
          </a:p>
          <a:p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7,8	Sibley’s Coppice</a:t>
            </a:r>
          </a:p>
          <a:p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9,10	Jenkins and Havenfield Woods</a:t>
            </a:r>
          </a:p>
          <a:p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11,12	Jones’ Hill Wood</a:t>
            </a:r>
          </a:p>
          <a:p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13,14	Grim’s Ditch</a:t>
            </a:r>
          </a:p>
          <a:p>
            <a:endParaRPr lang="en-GB" sz="1400" b="1" smtClean="0">
              <a:solidFill>
                <a:srgbClr val="0000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Where are they ?</a:t>
            </a:r>
            <a:endParaRPr lang="en-GB"/>
          </a:p>
        </p:txBody>
      </p:sp>
      <p:pic>
        <p:nvPicPr>
          <p:cNvPr id="6" name="Content Placeholder 5" descr="AW_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12776"/>
            <a:ext cx="8497887" cy="2849456"/>
          </a:xfrm>
        </p:spPr>
      </p:pic>
      <p:sp>
        <p:nvSpPr>
          <p:cNvPr id="7" name="TextBox 6"/>
          <p:cNvSpPr txBox="1"/>
          <p:nvPr/>
        </p:nvSpPr>
        <p:spPr>
          <a:xfrm>
            <a:off x="611560" y="4365104"/>
            <a:ext cx="60486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Lost Woodland</a:t>
            </a:r>
            <a:br>
              <a:rPr lang="en-GB" sz="16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GB" sz="1600" b="1" smtClean="0">
              <a:solidFill>
                <a:srgbClr val="0000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Jones’ Hill		1  ha  (50%)</a:t>
            </a:r>
          </a:p>
          <a:p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Jenkin’s Wood		Uncertain</a:t>
            </a:r>
          </a:p>
          <a:p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Sibley’s Coppice		2.4 ha (30%)</a:t>
            </a:r>
          </a:p>
          <a:p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Farthings Wood		0.5 ha</a:t>
            </a:r>
          </a:p>
          <a:p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Mantle’s Wood		6.2ha (30%)</a:t>
            </a:r>
            <a:b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GB" sz="1400" b="1" smtClean="0">
              <a:solidFill>
                <a:srgbClr val="0000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/>
            <a:r>
              <a:rPr lang="en-GB" sz="12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 from the Woodland Trust response to the ES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Mantle’s and Farthings Woods</a:t>
            </a:r>
            <a:endParaRPr lang="en-GB"/>
          </a:p>
        </p:txBody>
      </p:sp>
      <p:pic>
        <p:nvPicPr>
          <p:cNvPr id="4" name="Content Placeholder 3" descr="MW_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8" y="980728"/>
            <a:ext cx="4256494" cy="5616575"/>
          </a:xfrm>
        </p:spPr>
      </p:pic>
      <p:pic>
        <p:nvPicPr>
          <p:cNvPr id="5" name="Picture 4" descr="MW_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996952"/>
            <a:ext cx="4800533" cy="36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1196752"/>
            <a:ext cx="393409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6.2ha removed from Mantle’s </a:t>
            </a:r>
            <a:b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Wood is the largest loss of Ancient</a:t>
            </a:r>
            <a:b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Woodland on Phase 1, and divides </a:t>
            </a:r>
          </a:p>
          <a:p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wood in three. </a:t>
            </a:r>
          </a:p>
          <a:p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permanent access road to the </a:t>
            </a:r>
          </a:p>
          <a:p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Portal also passes through the wood.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Mantle’s Wood</a:t>
            </a:r>
            <a:endParaRPr lang="en-GB"/>
          </a:p>
        </p:txBody>
      </p:sp>
      <p:pic>
        <p:nvPicPr>
          <p:cNvPr id="4" name="Content Placeholder 3" descr="MW_port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4146933"/>
            <a:ext cx="6768752" cy="2421497"/>
          </a:xfrm>
        </p:spPr>
      </p:pic>
      <p:pic>
        <p:nvPicPr>
          <p:cNvPr id="5" name="Picture 4" descr="MW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980728"/>
            <a:ext cx="2430642" cy="4675650"/>
          </a:xfrm>
          <a:prstGeom prst="rect">
            <a:avLst/>
          </a:prstGeom>
        </p:spPr>
      </p:pic>
      <p:pic>
        <p:nvPicPr>
          <p:cNvPr id="6" name="Picture 5" descr="MW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1730380"/>
            <a:ext cx="3600399" cy="25395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4088" y="5877272"/>
            <a:ext cx="26997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Site of the Tunnel Portal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87824" y="1052736"/>
            <a:ext cx="95106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/>
              </a:rPr>
              <a:t></a:t>
            </a:r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Construction of a tunnel portal and associated site </a:t>
            </a:r>
          </a:p>
          <a:p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compounds within irreplaceable ancient woodland is </a:t>
            </a:r>
          </a:p>
          <a:p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completely unacceptable … </a:t>
            </a:r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/>
              </a:rPr>
              <a:t></a:t>
            </a:r>
            <a:endParaRPr lang="en-GB" sz="1400" b="1" smtClean="0">
              <a:solidFill>
                <a:srgbClr val="0000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(Woodland Trust,</a:t>
            </a:r>
          </a:p>
          <a:p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 response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Farthings Wood</a:t>
            </a:r>
            <a:endParaRPr lang="en-GB"/>
          </a:p>
        </p:txBody>
      </p:sp>
      <p:pic>
        <p:nvPicPr>
          <p:cNvPr id="4" name="Content Placeholder 3" descr="Farthing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02942" y="1052514"/>
            <a:ext cx="6981426" cy="524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_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944594"/>
            <a:ext cx="6120680" cy="30036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Sibley’s Coppice</a:t>
            </a:r>
            <a:endParaRPr lang="en-GB"/>
          </a:p>
        </p:txBody>
      </p:sp>
      <p:pic>
        <p:nvPicPr>
          <p:cNvPr id="4" name="Content Placeholder 3" descr="SC_Map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3356992"/>
            <a:ext cx="3657600" cy="3154680"/>
          </a:xfrm>
        </p:spPr>
      </p:pic>
      <p:pic>
        <p:nvPicPr>
          <p:cNvPr id="8" name="Picture 7" descr="SC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332656"/>
            <a:ext cx="1333743" cy="36401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11239" y="4395787"/>
            <a:ext cx="49327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Sibley’s Coppice is bordered by South Heath</a:t>
            </a:r>
            <a:b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 two sides. Footpaths through the wood </a:t>
            </a:r>
            <a:b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are “much used by the local community”.</a:t>
            </a:r>
            <a:b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One-third will be inaccessible for up to </a:t>
            </a:r>
            <a:b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two years. </a:t>
            </a:r>
            <a:b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Since this is a “permanent loss of irreplaceable</a:t>
            </a:r>
            <a:b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habitiat”</a:t>
            </a:r>
            <a:r>
              <a:rPr lang="en-GB" sz="1600" b="1" baseline="30000" smtClean="0">
                <a:solidFill>
                  <a:srgbClr val="C00000"/>
                </a:solidFill>
                <a:latin typeface="ZDingbats"/>
                <a:ea typeface="Verdana" pitchFamily="34" charset="0"/>
                <a:cs typeface="Verdana" pitchFamily="34" charset="0"/>
              </a:rPr>
              <a:t>=</a:t>
            </a:r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the effect cannot be described as</a:t>
            </a:r>
          </a:p>
          <a:p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temporary</a:t>
            </a:r>
          </a:p>
          <a:p>
            <a:r>
              <a:rPr lang="en-GB" sz="1400" b="1" baseline="30000" smtClean="0">
                <a:solidFill>
                  <a:srgbClr val="C00000"/>
                </a:solidFill>
                <a:latin typeface="ZDingbats"/>
                <a:ea typeface="Verdana" pitchFamily="34" charset="0"/>
                <a:cs typeface="Verdana" pitchFamily="34" charset="0"/>
              </a:rPr>
              <a:t>                                                                      =</a:t>
            </a:r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12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 CFA10, 7.4.35</a:t>
            </a:r>
            <a:endParaRPr lang="en-GB" sz="1400" b="1" smtClean="0">
              <a:solidFill>
                <a:srgbClr val="0000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3928" y="2276872"/>
            <a:ext cx="15808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Sibley’s Coppice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Sibley’s Coppice</a:t>
            </a:r>
            <a:endParaRPr lang="en-GB"/>
          </a:p>
        </p:txBody>
      </p:sp>
      <p:pic>
        <p:nvPicPr>
          <p:cNvPr id="6" name="Content Placeholder 5" descr="SC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980728"/>
            <a:ext cx="3735092" cy="5616575"/>
          </a:xfrm>
        </p:spPr>
      </p:pic>
      <p:pic>
        <p:nvPicPr>
          <p:cNvPr id="7" name="Picture 6" descr="SC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980729"/>
            <a:ext cx="3734478" cy="41532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99992" y="5589240"/>
            <a:ext cx="45416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area reinstated over the cut and cover </a:t>
            </a:r>
            <a:b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(or “green”) tunnel will bear little </a:t>
            </a:r>
            <a:b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resemblance to the existing woodland, for</a:t>
            </a:r>
            <a:b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next hundred years or so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Jenkins’ and Havenfield Woods</a:t>
            </a:r>
            <a:endParaRPr lang="en-GB"/>
          </a:p>
        </p:txBody>
      </p:sp>
      <p:pic>
        <p:nvPicPr>
          <p:cNvPr id="4" name="Content Placeholder 3" descr="Jenkins_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96752"/>
            <a:ext cx="4974336" cy="3014472"/>
          </a:xfrm>
        </p:spPr>
      </p:pic>
      <p:pic>
        <p:nvPicPr>
          <p:cNvPr id="5" name="Picture 4" descr="HW_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3861048"/>
            <a:ext cx="5688632" cy="26531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36096" y="1196752"/>
            <a:ext cx="37208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“The ES contains conflicting information </a:t>
            </a:r>
            <a:br>
              <a:rPr lang="en-GB" sz="12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12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 two of the remaining four woods</a:t>
            </a:r>
          </a:p>
          <a:p>
            <a:r>
              <a:rPr lang="en-GB" sz="12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(Jenkins Wood and Havenfield Wood),</a:t>
            </a:r>
            <a:br>
              <a:rPr lang="en-GB" sz="12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12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with one section stating no loss to the</a:t>
            </a:r>
          </a:p>
          <a:p>
            <a:r>
              <a:rPr lang="en-GB" sz="12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woodland and other section(s) </a:t>
            </a:r>
            <a:br>
              <a:rPr lang="en-GB" sz="12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12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indicating that there will be a </a:t>
            </a:r>
            <a:br>
              <a:rPr lang="en-GB" sz="12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12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direct impact.”</a:t>
            </a:r>
          </a:p>
          <a:p>
            <a:r>
              <a:rPr lang="en-GB" sz="12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(Woodland Trust, ES response)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5373216"/>
            <a:ext cx="257153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Havenfield Wood, a few</a:t>
            </a:r>
            <a:b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hundred metres from</a:t>
            </a:r>
            <a:b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cutting                  </a:t>
            </a:r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/>
              </a:rPr>
              <a:t></a:t>
            </a:r>
            <a:endParaRPr lang="en-GB" sz="1400" b="1" smtClean="0">
              <a:solidFill>
                <a:srgbClr val="0000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S2S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400" b="1" smtClean="0">
            <a:solidFill>
              <a:srgbClr val="000066"/>
            </a:solidFill>
            <a:latin typeface="Verdana" pitchFamily="34" charset="0"/>
            <a:ea typeface="Verdana" pitchFamily="34" charset="0"/>
            <a:cs typeface="Verdana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HS2SC</Template>
  <TotalTime>4749</TotalTime>
  <Words>167</Words>
  <Application>Microsoft Office PowerPoint</Application>
  <PresentationFormat>On-screen Show (4:3)</PresentationFormat>
  <Paragraphs>70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HS2SC</vt:lpstr>
      <vt:lpstr>Ancient Woodlands </vt:lpstr>
      <vt:lpstr>Contents</vt:lpstr>
      <vt:lpstr>Where are they ?</vt:lpstr>
      <vt:lpstr>Mantle’s and Farthings Woods</vt:lpstr>
      <vt:lpstr>Mantle’s Wood</vt:lpstr>
      <vt:lpstr>Farthings Wood</vt:lpstr>
      <vt:lpstr>Sibley’s Coppice</vt:lpstr>
      <vt:lpstr>Sibley’s Coppice</vt:lpstr>
      <vt:lpstr>Jenkins’ and Havenfield Woods</vt:lpstr>
      <vt:lpstr>Jenkins’ and Havenfield Woods</vt:lpstr>
      <vt:lpstr>Jones’ Hill Wood</vt:lpstr>
      <vt:lpstr>Jones’ Hill Wood</vt:lpstr>
      <vt:lpstr>Grim’s Ditch</vt:lpstr>
      <vt:lpstr>Grim’s Ditch</vt:lpstr>
    </vt:vector>
  </TitlesOfParts>
  <Company>Chartridge Scientific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Ancient Woodlands </dc:title>
  <dc:creator>Jim Conboy</dc:creator>
  <cp:lastModifiedBy>Jim Conboy</cp:lastModifiedBy>
  <cp:revision>65</cp:revision>
  <dcterms:created xsi:type="dcterms:W3CDTF">2014-12-21T16:31:22Z</dcterms:created>
  <dcterms:modified xsi:type="dcterms:W3CDTF">2015-01-03T13:28:31Z</dcterms:modified>
</cp:coreProperties>
</file>